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E82D4-DFD4-4B1C-8F0C-670423B7A1CC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3DDEBB-EE7D-44D3-9CB2-9EEC061AE72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6956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Организация трезвенной работы на приходе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4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Нужны помощники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6184"/>
            <a:ext cx="8229600" cy="4389120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Объем работы велик, одному священнику не справиться.</a:t>
            </a:r>
          </a:p>
          <a:p>
            <a:r>
              <a:rPr lang="ru-RU" sz="4000" dirty="0" smtClean="0"/>
              <a:t>Тема столь актуальна, что помощники обязательно найдутся.</a:t>
            </a:r>
          </a:p>
          <a:p>
            <a:r>
              <a:rPr lang="ru-RU" sz="4000" dirty="0" smtClean="0"/>
              <a:t>Реальная помощь людям будет наполнять приход.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90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Внутренние сомнения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Трезвость и Православие не совместимы:</a:t>
            </a:r>
          </a:p>
          <a:p>
            <a:pPr lvl="1"/>
            <a:r>
              <a:rPr lang="ru-RU" sz="3600" dirty="0" smtClean="0"/>
              <a:t>Священное Писание одобряет абсолютную трезвость (</a:t>
            </a:r>
            <a:r>
              <a:rPr lang="ru-RU" sz="3600" dirty="0" err="1" smtClean="0"/>
              <a:t>назореи</a:t>
            </a:r>
            <a:r>
              <a:rPr lang="ru-RU" sz="3600" dirty="0" smtClean="0"/>
              <a:t>)</a:t>
            </a:r>
          </a:p>
          <a:p>
            <a:pPr lvl="1"/>
            <a:r>
              <a:rPr lang="ru-RU" sz="3600" dirty="0" smtClean="0"/>
              <a:t>Многие святые никогда ничего не употребляли хмельного</a:t>
            </a:r>
          </a:p>
        </p:txBody>
      </p:sp>
    </p:spTree>
    <p:extLst>
      <p:ext uri="{BB962C8B-B14F-4D97-AF65-F5344CB8AC3E}">
        <p14:creationId xmlns:p14="http://schemas.microsoft.com/office/powerpoint/2010/main" val="31004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63B4A-3B96-43A7-B4A4-5FF662F65DB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9638" y="944136"/>
            <a:ext cx="725833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Из Новозаветных святых приведем</a:t>
            </a:r>
          </a:p>
          <a:p>
            <a:pPr algn="ctr"/>
            <a:r>
              <a:rPr lang="ru-RU" sz="3200" spc="-200" dirty="0" smtClean="0"/>
              <a:t>хотя бы некоторых, о трезвости которых</a:t>
            </a:r>
          </a:p>
          <a:p>
            <a:pPr algn="ctr"/>
            <a:r>
              <a:rPr lang="ru-RU" sz="3200" dirty="0"/>
              <a:t>д</a:t>
            </a:r>
            <a:r>
              <a:rPr lang="ru-RU" sz="3200" dirty="0" smtClean="0"/>
              <a:t>остоверно известно: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Апостол Иаков, брат Господень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Пахомий</a:t>
            </a:r>
            <a:r>
              <a:rPr lang="ru-RU" sz="3200" dirty="0" smtClean="0"/>
              <a:t> Великий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Паисий</a:t>
            </a:r>
            <a:r>
              <a:rPr lang="ru-RU" sz="3200" dirty="0" smtClean="0"/>
              <a:t> Великий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Иоанникий</a:t>
            </a:r>
            <a:r>
              <a:rPr lang="ru-RU" sz="3200" dirty="0" smtClean="0"/>
              <a:t> Великий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Пимен Великий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Симеон</a:t>
            </a:r>
            <a:r>
              <a:rPr lang="ru-RU" sz="3200" dirty="0" smtClean="0"/>
              <a:t> Столпник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Блаж</a:t>
            </a:r>
            <a:r>
              <a:rPr lang="ru-RU" sz="3200" dirty="0" smtClean="0"/>
              <a:t>. Иероним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5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E45D-120C-4122-AD14-FB2A64CCB2FE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523701"/>
            <a:ext cx="6936066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Особо отметим русских святых:</a:t>
            </a:r>
          </a:p>
          <a:p>
            <a:pPr marL="571500" indent="-571500">
              <a:buFontTx/>
              <a:buChar char="-"/>
            </a:pPr>
            <a:r>
              <a:rPr lang="ru-RU" sz="3200" dirty="0"/>
              <a:t>Преп. Антоний </a:t>
            </a:r>
            <a:r>
              <a:rPr lang="ru-RU" sz="3200" dirty="0" err="1" smtClean="0"/>
              <a:t>печерский</a:t>
            </a:r>
            <a:endParaRPr lang="ru-RU" sz="3200" dirty="0" smtClean="0"/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Афанасий </a:t>
            </a:r>
            <a:r>
              <a:rPr lang="ru-RU" sz="3200" dirty="0" err="1" smtClean="0"/>
              <a:t>печерский</a:t>
            </a:r>
            <a:endParaRPr lang="ru-RU" sz="3200" dirty="0" smtClean="0"/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Марк Пещерник </a:t>
            </a:r>
            <a:r>
              <a:rPr lang="ru-RU" dirty="0" smtClean="0"/>
              <a:t>(Гробокопатель)</a:t>
            </a:r>
            <a:r>
              <a:rPr lang="ru-RU" sz="3200" dirty="0" smtClean="0"/>
              <a:t> 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Сергий Радонежский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Иринарх</a:t>
            </a:r>
            <a:r>
              <a:rPr lang="ru-RU" sz="3200" dirty="0" smtClean="0"/>
              <a:t> Затворник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Кирилл </a:t>
            </a:r>
            <a:r>
              <a:rPr lang="ru-RU" sz="3200" dirty="0" err="1" smtClean="0"/>
              <a:t>Белоезерский</a:t>
            </a:r>
            <a:endParaRPr lang="ru-RU" sz="3200" dirty="0" smtClean="0"/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Иосиф Волоцкий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</a:t>
            </a:r>
            <a:r>
              <a:rPr lang="ru-RU" sz="3200" dirty="0" err="1" smtClean="0"/>
              <a:t>Макарий</a:t>
            </a:r>
            <a:r>
              <a:rPr lang="ru-RU" sz="3200" dirty="0" smtClean="0"/>
              <a:t> </a:t>
            </a:r>
            <a:r>
              <a:rPr lang="ru-RU" sz="3200" dirty="0" err="1" smtClean="0"/>
              <a:t>Колязинский</a:t>
            </a:r>
            <a:endParaRPr lang="ru-RU" sz="3200" dirty="0" smtClean="0"/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Александр Свирский</a:t>
            </a:r>
          </a:p>
          <a:p>
            <a:pPr marL="571500" indent="-571500">
              <a:buFontTx/>
              <a:buChar char="-"/>
            </a:pPr>
            <a:r>
              <a:rPr lang="ru-RU" sz="3200" dirty="0" smtClean="0"/>
              <a:t>Преп. Серафим Саровский</a:t>
            </a:r>
          </a:p>
          <a:p>
            <a:pPr marL="571500" indent="-571500">
              <a:buFontTx/>
              <a:buChar char="-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23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E45D-120C-4122-AD14-FB2A64CCB2FE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973172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2800" kern="0" dirty="0" err="1" smtClean="0"/>
              <a:t>Свт</a:t>
            </a:r>
            <a:r>
              <a:rPr lang="ru-RU" sz="2800" kern="0" dirty="0" smtClean="0"/>
              <a:t>. Иов, Патриарх Московский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Свт</a:t>
            </a:r>
            <a:r>
              <a:rPr lang="ru-RU" sz="2800" kern="0" dirty="0" smtClean="0"/>
              <a:t>. Иоанн, епископ Суздальский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Свт</a:t>
            </a:r>
            <a:r>
              <a:rPr lang="ru-RU" sz="2800" kern="0" dirty="0" smtClean="0"/>
              <a:t>. Тихон, епископ Воронежский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Свт</a:t>
            </a:r>
            <a:r>
              <a:rPr lang="ru-RU" sz="2800" kern="0" dirty="0" smtClean="0"/>
              <a:t>. Феофан, Затворник </a:t>
            </a:r>
            <a:r>
              <a:rPr lang="ru-RU" sz="2800" kern="0" dirty="0" err="1" smtClean="0"/>
              <a:t>Вышенский</a:t>
            </a:r>
            <a:endParaRPr lang="ru-RU" sz="2800" kern="0" dirty="0" smtClean="0"/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Свт</a:t>
            </a:r>
            <a:r>
              <a:rPr lang="ru-RU" sz="2800" kern="0" dirty="0" smtClean="0"/>
              <a:t>. Игнатий, </a:t>
            </a:r>
            <a:r>
              <a:rPr lang="ru-RU" sz="2800" kern="0" dirty="0" err="1" smtClean="0"/>
              <a:t>еп</a:t>
            </a:r>
            <a:r>
              <a:rPr lang="ru-RU" sz="2800" kern="0" dirty="0" smtClean="0"/>
              <a:t>. Кавказский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Сщмч</a:t>
            </a:r>
            <a:r>
              <a:rPr lang="ru-RU" sz="2800" kern="0" dirty="0" smtClean="0"/>
              <a:t>. Владимир, митр. Киевский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Сщмч</a:t>
            </a:r>
            <a:r>
              <a:rPr lang="ru-RU" sz="2800" kern="0" dirty="0" smtClean="0"/>
              <a:t>. Сильвестр, </a:t>
            </a:r>
            <a:r>
              <a:rPr lang="ru-RU" sz="2800" kern="0" dirty="0" err="1" smtClean="0"/>
              <a:t>архиеп</a:t>
            </a:r>
            <a:r>
              <a:rPr lang="ru-RU" sz="2800" kern="0" dirty="0" smtClean="0"/>
              <a:t>. Омский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Сщмч</a:t>
            </a:r>
            <a:r>
              <a:rPr lang="ru-RU" sz="2800" kern="0" dirty="0" smtClean="0"/>
              <a:t>. </a:t>
            </a:r>
            <a:r>
              <a:rPr lang="ru-RU" sz="2800" kern="0" dirty="0" err="1" smtClean="0"/>
              <a:t>Андроник</a:t>
            </a:r>
            <a:r>
              <a:rPr lang="ru-RU" sz="2800" kern="0" dirty="0" smtClean="0"/>
              <a:t>, </a:t>
            </a:r>
            <a:r>
              <a:rPr lang="ru-RU" sz="2800" kern="0" dirty="0" err="1" smtClean="0"/>
              <a:t>архиеп</a:t>
            </a:r>
            <a:r>
              <a:rPr lang="ru-RU" sz="2800" kern="0" dirty="0" smtClean="0"/>
              <a:t>. Пермский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Сщмч</a:t>
            </a:r>
            <a:r>
              <a:rPr lang="ru-RU" sz="2800" kern="0" dirty="0" smtClean="0"/>
              <a:t>. </a:t>
            </a:r>
            <a:r>
              <a:rPr lang="ru-RU" sz="2800" kern="0" dirty="0"/>
              <a:t>Митрофан, </a:t>
            </a:r>
            <a:r>
              <a:rPr lang="ru-RU" sz="2800" kern="0" dirty="0" err="1" smtClean="0"/>
              <a:t>архиеп</a:t>
            </a:r>
            <a:r>
              <a:rPr lang="ru-RU" sz="2800" kern="0" dirty="0"/>
              <a:t>. </a:t>
            </a:r>
            <a:r>
              <a:rPr lang="ru-RU" sz="2800" kern="0" dirty="0" smtClean="0"/>
              <a:t>Астраханский</a:t>
            </a:r>
          </a:p>
          <a:p>
            <a:pPr marL="571500" indent="-571500">
              <a:buFontTx/>
              <a:buChar char="-"/>
            </a:pPr>
            <a:r>
              <a:rPr lang="ru-RU" sz="2800" kern="0" dirty="0" err="1" smtClean="0"/>
              <a:t>Сщмч</a:t>
            </a:r>
            <a:r>
              <a:rPr lang="ru-RU" sz="2800" kern="0" dirty="0" smtClean="0"/>
              <a:t>. </a:t>
            </a:r>
            <a:r>
              <a:rPr lang="ru-RU" sz="2800" kern="0" dirty="0"/>
              <a:t>Мефодий, </a:t>
            </a:r>
            <a:r>
              <a:rPr lang="ru-RU" sz="2800" kern="0" dirty="0" err="1"/>
              <a:t>еп</a:t>
            </a:r>
            <a:r>
              <a:rPr lang="ru-RU" sz="2800" kern="0" dirty="0"/>
              <a:t>. Петропавловский</a:t>
            </a:r>
            <a:endParaRPr lang="ru-RU" sz="2800" kern="0" dirty="0" smtClean="0"/>
          </a:p>
          <a:p>
            <a:pPr marL="571500" indent="-571500">
              <a:buFontTx/>
              <a:buChar char="-"/>
            </a:pPr>
            <a:r>
              <a:rPr lang="ru-RU" sz="2800" b="1" kern="0" dirty="0" err="1" smtClean="0"/>
              <a:t>Сщмч</a:t>
            </a:r>
            <a:r>
              <a:rPr lang="ru-RU" sz="2800" b="1" kern="0" dirty="0" smtClean="0"/>
              <a:t>. Амвросий, </a:t>
            </a:r>
            <a:r>
              <a:rPr lang="ru-RU" sz="2800" b="1" kern="0" dirty="0" err="1" smtClean="0"/>
              <a:t>еп</a:t>
            </a:r>
            <a:r>
              <a:rPr lang="ru-RU" sz="2800" b="1" kern="0" dirty="0" smtClean="0"/>
              <a:t>. </a:t>
            </a:r>
            <a:r>
              <a:rPr lang="ru-RU" sz="2800" b="1" kern="0" dirty="0" err="1" smtClean="0"/>
              <a:t>Сарапульский</a:t>
            </a:r>
            <a:endParaRPr lang="ru-RU" sz="2800" b="1" kern="0" dirty="0"/>
          </a:p>
        </p:txBody>
      </p:sp>
    </p:spTree>
    <p:extLst>
      <p:ext uri="{BB962C8B-B14F-4D97-AF65-F5344CB8AC3E}">
        <p14:creationId xmlns:p14="http://schemas.microsoft.com/office/powerpoint/2010/main" val="15591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Внутренние сомнения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1988840"/>
            <a:ext cx="8229600" cy="4389120"/>
          </a:xfrm>
        </p:spPr>
        <p:txBody>
          <a:bodyPr>
            <a:noAutofit/>
          </a:bodyPr>
          <a:lstStyle/>
          <a:p>
            <a:r>
              <a:rPr lang="ru-RU" sz="4000" dirty="0"/>
              <a:t>Что мне теперь самому не пить?</a:t>
            </a:r>
          </a:p>
          <a:p>
            <a:pPr marL="0" indent="0" algn="just">
              <a:buNone/>
            </a:pPr>
            <a:r>
              <a:rPr lang="ru-RU" sz="3600" dirty="0" err="1">
                <a:latin typeface="+mj-lt"/>
              </a:rPr>
              <a:t>Свт</a:t>
            </a:r>
            <a:r>
              <a:rPr lang="ru-RU" sz="3600" dirty="0">
                <a:latin typeface="+mj-lt"/>
              </a:rPr>
              <a:t>. Феофан Затворник</a:t>
            </a:r>
            <a:r>
              <a:rPr lang="ru-RU" sz="3600" dirty="0" smtClean="0">
                <a:latin typeface="+mj-lt"/>
              </a:rPr>
              <a:t>:</a:t>
            </a:r>
            <a:r>
              <a:rPr lang="ru-RU" sz="3600" i="1" dirty="0" smtClean="0">
                <a:latin typeface="+mj-lt"/>
              </a:rPr>
              <a:t> </a:t>
            </a:r>
          </a:p>
          <a:p>
            <a:pPr marL="0" indent="0" algn="just">
              <a:buNone/>
            </a:pPr>
            <a:r>
              <a:rPr lang="ru-RU" sz="3600" i="1" dirty="0" smtClean="0">
                <a:latin typeface="+mj-lt"/>
              </a:rPr>
              <a:t>…Строго судя</a:t>
            </a:r>
            <a:r>
              <a:rPr lang="ru-RU" sz="3600" i="1" dirty="0">
                <a:latin typeface="+mj-lt"/>
              </a:rPr>
              <a:t>, </a:t>
            </a:r>
            <a:r>
              <a:rPr lang="ru-RU" sz="3600" i="1" dirty="0" err="1">
                <a:latin typeface="+mj-lt"/>
              </a:rPr>
              <a:t>винопитие</a:t>
            </a:r>
            <a:r>
              <a:rPr lang="ru-RU" sz="3600" i="1" dirty="0">
                <a:latin typeface="+mj-lt"/>
              </a:rPr>
              <a:t> совсем должно быть изгнано </a:t>
            </a:r>
            <a:r>
              <a:rPr lang="ru-RU" sz="3600" i="1" dirty="0" smtClean="0">
                <a:latin typeface="+mj-lt"/>
              </a:rPr>
              <a:t>из употребления </a:t>
            </a:r>
            <a:r>
              <a:rPr lang="ru-RU" sz="3600" i="1" dirty="0">
                <a:latin typeface="+mj-lt"/>
              </a:rPr>
              <a:t>из среды </a:t>
            </a:r>
            <a:r>
              <a:rPr lang="ru-RU" sz="3600" i="1" dirty="0" smtClean="0">
                <a:latin typeface="+mj-lt"/>
              </a:rPr>
              <a:t>христиан</a:t>
            </a:r>
            <a:r>
              <a:rPr lang="ru-RU" sz="3600" i="1" dirty="0">
                <a:latin typeface="+mj-lt"/>
              </a:rPr>
              <a:t>.</a:t>
            </a:r>
          </a:p>
          <a:p>
            <a:pPr marL="0" indent="0" algn="r">
              <a:buNone/>
            </a:pPr>
            <a:r>
              <a:rPr lang="ru-RU" sz="2800" dirty="0">
                <a:latin typeface="+mj-lt"/>
              </a:rPr>
              <a:t>(</a:t>
            </a:r>
            <a:r>
              <a:rPr lang="ru-RU" sz="2800" i="1" dirty="0">
                <a:latin typeface="+mj-lt"/>
              </a:rPr>
              <a:t>Толкование на Первое </a:t>
            </a:r>
            <a:r>
              <a:rPr lang="ru-RU" sz="2800" i="1" dirty="0" smtClean="0">
                <a:latin typeface="+mj-lt"/>
              </a:rPr>
              <a:t>послание </a:t>
            </a:r>
          </a:p>
          <a:p>
            <a:pPr marL="0" indent="0" algn="r">
              <a:buNone/>
            </a:pPr>
            <a:r>
              <a:rPr lang="ru-RU" sz="2800" i="1" dirty="0" smtClean="0">
                <a:latin typeface="+mj-lt"/>
              </a:rPr>
              <a:t>св</a:t>
            </a:r>
            <a:r>
              <a:rPr lang="ru-RU" sz="2800" i="1" dirty="0">
                <a:latin typeface="+mj-lt"/>
              </a:rPr>
              <a:t>. апостола Павла к коринфянам</a:t>
            </a:r>
            <a:r>
              <a:rPr lang="ru-RU" sz="2800" dirty="0">
                <a:latin typeface="+mj-lt"/>
              </a:rPr>
              <a:t>)</a:t>
            </a:r>
          </a:p>
          <a:p>
            <a:pPr marL="0" indent="0" algn="just">
              <a:buNone/>
            </a:pP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404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36104"/>
          </a:xfrm>
        </p:spPr>
        <p:txBody>
          <a:bodyPr/>
          <a:lstStyle/>
          <a:p>
            <a:r>
              <a:rPr lang="ru-RU" dirty="0" smtClean="0"/>
              <a:t>Работать может каждый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Молитва (Акафист со священником или без него)</a:t>
            </a:r>
          </a:p>
          <a:p>
            <a:r>
              <a:rPr lang="ru-RU" dirty="0" smtClean="0"/>
              <a:t>Трезвенная литература на приходе (в библиотеке или в церковной лавке)</a:t>
            </a:r>
          </a:p>
          <a:p>
            <a:r>
              <a:rPr lang="ru-RU" dirty="0" smtClean="0"/>
              <a:t>Краткий совет на исповеди</a:t>
            </a:r>
          </a:p>
          <a:p>
            <a:r>
              <a:rPr lang="ru-RU" dirty="0" smtClean="0"/>
              <a:t>Приход - территория трезвости</a:t>
            </a:r>
          </a:p>
          <a:p>
            <a:r>
              <a:rPr lang="ru-RU" dirty="0" smtClean="0"/>
              <a:t>Личный пример трезвости</a:t>
            </a:r>
          </a:p>
          <a:p>
            <a:r>
              <a:rPr lang="ru-RU" dirty="0" smtClean="0"/>
              <a:t>Сотрудничество с группами самопомощи (например 12-шаговой программой или семейным клубом)</a:t>
            </a:r>
          </a:p>
          <a:p>
            <a:r>
              <a:rPr lang="ru-RU" dirty="0" smtClean="0"/>
              <a:t>Профилактическая работа по школам</a:t>
            </a:r>
          </a:p>
          <a:p>
            <a:r>
              <a:rPr lang="ru-RU" dirty="0" smtClean="0"/>
              <a:t>Создание приходского общества трезвости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0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317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Организация трезвенной работы на приходе</vt:lpstr>
      <vt:lpstr>Нужны помощники</vt:lpstr>
      <vt:lpstr>Внутренние сомнения</vt:lpstr>
      <vt:lpstr>Презентация PowerPoint</vt:lpstr>
      <vt:lpstr>Презентация PowerPoint</vt:lpstr>
      <vt:lpstr>Презентация PowerPoint</vt:lpstr>
      <vt:lpstr>Внутренние сомнения</vt:lpstr>
      <vt:lpstr>Работать может каждый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трезвенной работы на приходе</dc:title>
  <dc:creator>ион</dc:creator>
  <cp:lastModifiedBy>ион</cp:lastModifiedBy>
  <cp:revision>4</cp:revision>
  <dcterms:created xsi:type="dcterms:W3CDTF">2013-12-01T19:16:09Z</dcterms:created>
  <dcterms:modified xsi:type="dcterms:W3CDTF">2013-12-01T19:52:37Z</dcterms:modified>
</cp:coreProperties>
</file>